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6" r:id="rId9"/>
    <p:sldId id="296" r:id="rId10"/>
    <p:sldId id="268" r:id="rId11"/>
    <p:sldId id="267" r:id="rId12"/>
    <p:sldId id="290" r:id="rId13"/>
    <p:sldId id="269" r:id="rId14"/>
    <p:sldId id="291" r:id="rId15"/>
    <p:sldId id="270" r:id="rId16"/>
    <p:sldId id="292" r:id="rId17"/>
    <p:sldId id="271" r:id="rId18"/>
    <p:sldId id="293" r:id="rId19"/>
    <p:sldId id="272" r:id="rId20"/>
    <p:sldId id="294" r:id="rId21"/>
    <p:sldId id="273" r:id="rId22"/>
    <p:sldId id="274" r:id="rId23"/>
    <p:sldId id="275" r:id="rId24"/>
    <p:sldId id="277" r:id="rId25"/>
    <p:sldId id="276" r:id="rId26"/>
    <p:sldId id="279" r:id="rId27"/>
    <p:sldId id="278" r:id="rId28"/>
    <p:sldId id="280" r:id="rId29"/>
    <p:sldId id="281" r:id="rId30"/>
    <p:sldId id="282" r:id="rId31"/>
    <p:sldId id="284" r:id="rId32"/>
    <p:sldId id="283" r:id="rId33"/>
    <p:sldId id="285" r:id="rId34"/>
    <p:sldId id="287" r:id="rId35"/>
    <p:sldId id="288" r:id="rId36"/>
    <p:sldId id="286" r:id="rId37"/>
    <p:sldId id="289" r:id="rId38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FB4B1-A3CF-4AA9-88C5-00D88A068348}" type="datetimeFigureOut">
              <a:rPr lang="pl-PL" smtClean="0"/>
              <a:pPr/>
              <a:t>08.01.2017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029E6-448B-4CC7-901C-1D0DDD1F1675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Krótko opiszę czym są media strumieniowe i co to jest </a:t>
            </a:r>
            <a:r>
              <a:rPr lang="pl-PL" dirty="0" err="1" smtClean="0"/>
              <a:t>SoundCloud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 każdej technologii powiem z 2-3 zdania.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9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Od tego miejsca opowiem</a:t>
            </a:r>
            <a:r>
              <a:rPr lang="pl-PL" baseline="0" dirty="0" smtClean="0"/>
              <a:t> po 2-3 zdania o każdym widoku. Czy podpisy tych zdjęć też są konieczne?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Tutaj opiszę</a:t>
            </a:r>
            <a:r>
              <a:rPr lang="pl-PL" baseline="0" dirty="0" smtClean="0"/>
              <a:t> jak wygląda zmiana kolejności utworów.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Na</a:t>
            </a:r>
            <a:r>
              <a:rPr lang="pl-PL" baseline="0" dirty="0" smtClean="0"/>
              <a:t> następnych slajdach porównam wygląd interfejsu graficznego na 3 rodzinach urządzeń: PC (ten slajd), </a:t>
            </a:r>
            <a:r>
              <a:rPr lang="pl-PL" baseline="0" dirty="0" err="1" smtClean="0"/>
              <a:t>Raspberry</a:t>
            </a:r>
            <a:r>
              <a:rPr lang="pl-PL" baseline="0" dirty="0" smtClean="0"/>
              <a:t> PI 2, emulator telefonu.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32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Na tym i następnym slajdzie powiem, że wykorzystałem</a:t>
            </a:r>
            <a:r>
              <a:rPr lang="pl-PL" baseline="0" dirty="0" smtClean="0"/>
              <a:t> dodatkowe funkcjonalności </a:t>
            </a:r>
            <a:r>
              <a:rPr lang="pl-PL" baseline="0" dirty="0" err="1" smtClean="0"/>
              <a:t>Raspberry</a:t>
            </a:r>
            <a:r>
              <a:rPr lang="pl-PL" baseline="0" dirty="0" smtClean="0"/>
              <a:t> PI 2 do zapalenia diody zielonej/czerwonej w zależności od stanu odtwarzacza.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34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0D76-966B-4D60-B0A0-2FEDBE244484}" type="datetime1">
              <a:rPr lang="pl-PL" smtClean="0"/>
              <a:t>08.01.2017</a:t>
            </a:fld>
            <a:endParaRPr lang="pl-PL"/>
          </a:p>
        </p:txBody>
      </p:sp>
      <p:sp>
        <p:nvSpPr>
          <p:cNvPr id="19" name="Symbol zastępczy stop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numeru slajd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6312-86F7-4777-B3EE-965A8ECEB870}" type="datetime1">
              <a:rPr lang="pl-PL" smtClean="0"/>
              <a:t>08.01.2017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8CE-F482-4685-9402-2BC492544B62}" type="datetime1">
              <a:rPr lang="pl-PL" smtClean="0"/>
              <a:t>08.01.2017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AB48-75E7-4019-85F1-70A599368E4F}" type="datetime1">
              <a:rPr lang="pl-PL" smtClean="0"/>
              <a:t>08.01.2017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AA0B-24D5-458F-B00B-D79D9052631A}" type="datetime1">
              <a:rPr lang="pl-PL" smtClean="0"/>
              <a:t>08.01.2017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4555-FB79-4893-9D48-B6D21053E1C1}" type="datetime1">
              <a:rPr lang="pl-PL" smtClean="0"/>
              <a:t>08.01.2017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25FC-0E8E-41A8-99F9-7CC700EE8760}" type="datetime1">
              <a:rPr lang="pl-PL" smtClean="0"/>
              <a:t>08.01.2017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DFADC-3B11-4B76-849F-E894B380988A}" type="datetime1">
              <a:rPr lang="pl-PL" smtClean="0"/>
              <a:t>08.01.2017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E2DB-2B68-4A97-874D-362104F39018}" type="datetime1">
              <a:rPr lang="pl-PL" smtClean="0"/>
              <a:t>08.01.2017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454B-290D-42AA-ABA0-BC11F294DE77}" type="datetime1">
              <a:rPr lang="pl-PL" smtClean="0"/>
              <a:t>08.01.2017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e ściętym i zaokrąglonym rogiem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ójkąt prostokątny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47DA-32C8-46CB-94EC-2E473CCE465F}" type="datetime1">
              <a:rPr lang="pl-PL" smtClean="0"/>
              <a:t>08.01.2017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10" name="Dowolny kształt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Dowolny kształt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owolny kształt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ymbol zastępczy tytułu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0" name="Symbol zastępczy tekstu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91E3436-B222-4A41-99AF-331E5B426896}" type="datetime1">
              <a:rPr lang="pl-PL" smtClean="0"/>
              <a:t>08.01.2017</a:t>
            </a:fld>
            <a:endParaRPr lang="pl-PL"/>
          </a:p>
        </p:txBody>
      </p:sp>
      <p:sp>
        <p:nvSpPr>
          <p:cNvPr id="22" name="Symbol zastępczy stopki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  <p:grpSp>
        <p:nvGrpSpPr>
          <p:cNvPr id="2" name="Grupa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Dowolny kształt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Dowolny kształt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539552" y="1556792"/>
            <a:ext cx="79928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dirty="0" smtClean="0"/>
              <a:t>Projekt inżynierski</a:t>
            </a:r>
            <a:br>
              <a:rPr lang="pl-PL" sz="2600" dirty="0" smtClean="0"/>
            </a:br>
            <a:r>
              <a:rPr lang="pl-PL" sz="2600" dirty="0" smtClean="0"/>
              <a:t> </a:t>
            </a:r>
            <a:br>
              <a:rPr lang="pl-PL" sz="2600" dirty="0" smtClean="0"/>
            </a:br>
            <a:r>
              <a:rPr lang="pl-PL" sz="2600" dirty="0" smtClean="0"/>
              <a:t>Odtwarzacz muzyczny wykorzystujący API </a:t>
            </a:r>
            <a:r>
              <a:rPr lang="pl-PL" sz="2600" dirty="0" err="1" smtClean="0"/>
              <a:t>SoundCloud</a:t>
            </a:r>
            <a:r>
              <a:rPr lang="pl-PL" sz="2600" dirty="0" smtClean="0"/>
              <a:t/>
            </a:r>
            <a:br>
              <a:rPr lang="pl-PL" sz="2600" dirty="0" smtClean="0"/>
            </a:br>
            <a:r>
              <a:rPr lang="pl-PL" sz="2600" dirty="0" smtClean="0"/>
              <a:t/>
            </a:r>
            <a:br>
              <a:rPr lang="pl-PL" sz="2600" dirty="0" smtClean="0"/>
            </a:br>
            <a:r>
              <a:rPr lang="pl-PL" sz="2600" dirty="0" smtClean="0"/>
              <a:t>Autor: Krzysztof </a:t>
            </a:r>
            <a:r>
              <a:rPr lang="pl-PL" sz="2600" dirty="0" err="1" smtClean="0"/>
              <a:t>Błażełek</a:t>
            </a:r>
            <a:r>
              <a:rPr lang="pl-PL" sz="2600" dirty="0" smtClean="0"/>
              <a:t/>
            </a:r>
            <a:br>
              <a:rPr lang="pl-PL" sz="2600" dirty="0" smtClean="0"/>
            </a:br>
            <a:r>
              <a:rPr lang="pl-PL" sz="2600" dirty="0" smtClean="0"/>
              <a:t>Kierujący pracą: dr inż. Adam </a:t>
            </a:r>
            <a:r>
              <a:rPr lang="pl-PL" sz="2600" dirty="0" err="1" smtClean="0"/>
              <a:t>Gudyś</a:t>
            </a:r>
            <a:endParaRPr lang="pl-PL" sz="2600" dirty="0" smtClean="0"/>
          </a:p>
        </p:txBody>
      </p:sp>
      <p:sp>
        <p:nvSpPr>
          <p:cNvPr id="10" name="Podtytuł 2"/>
          <p:cNvSpPr>
            <a:spLocks noGrp="1"/>
          </p:cNvSpPr>
          <p:nvPr>
            <p:ph type="subTitle" idx="1"/>
          </p:nvPr>
        </p:nvSpPr>
        <p:spPr>
          <a:xfrm>
            <a:off x="539552" y="4412704"/>
            <a:ext cx="7854696" cy="1752600"/>
          </a:xfrm>
        </p:spPr>
        <p:txBody>
          <a:bodyPr>
            <a:normAutofit lnSpcReduction="10000"/>
          </a:bodyPr>
          <a:lstStyle/>
          <a:p>
            <a:pPr algn="l"/>
            <a:endParaRPr lang="pl-PL" sz="1800" dirty="0" smtClean="0"/>
          </a:p>
          <a:p>
            <a:pPr algn="l"/>
            <a:r>
              <a:rPr lang="pl-PL" sz="1800" cap="small" dirty="0" smtClean="0"/>
              <a:t>politechnika śląska</a:t>
            </a:r>
            <a:br>
              <a:rPr lang="pl-PL" sz="1800" cap="small" dirty="0" smtClean="0"/>
            </a:br>
            <a:r>
              <a:rPr lang="pl-PL" sz="1800" cap="small" dirty="0" smtClean="0"/>
              <a:t>wydział automatyki, elektroniki i informatyki</a:t>
            </a:r>
            <a:br>
              <a:rPr lang="pl-PL" sz="1800" cap="small" dirty="0" smtClean="0"/>
            </a:br>
            <a:r>
              <a:rPr lang="pl-PL" sz="1800" cap="small" dirty="0" smtClean="0"/>
              <a:t>kierunek teleinformatyka</a:t>
            </a:r>
          </a:p>
          <a:p>
            <a:pPr algn="l"/>
            <a:endParaRPr lang="pl-PL" sz="1800" cap="small" dirty="0" smtClean="0"/>
          </a:p>
          <a:p>
            <a:pPr algn="l"/>
            <a:r>
              <a:rPr lang="pl-PL" sz="1800" cap="small" dirty="0" smtClean="0"/>
              <a:t>Gliwice, grudzień 2016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305800" cy="1143000"/>
          </a:xfrm>
        </p:spPr>
        <p:txBody>
          <a:bodyPr/>
          <a:lstStyle/>
          <a:p>
            <a:pPr algn="ctr"/>
            <a:r>
              <a:rPr lang="pl-PL" dirty="0" smtClean="0"/>
              <a:t>Prezentacja programu</a:t>
            </a:r>
            <a:endParaRPr lang="pl-PL" dirty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10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AskForUserName_Typing.pn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876925"/>
          </a:xfr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skForUserName_IsDefa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6818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NowPlaying_Wi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hell_DragStart.png"/>
          <p:cNvPicPr>
            <a:picLocks noChangeAspect="1"/>
          </p:cNvPicPr>
          <p:nvPr/>
        </p:nvPicPr>
        <p:blipFill>
          <a:blip r:embed="rId3" cstate="print"/>
          <a:srcRect l="50000"/>
          <a:stretch>
            <a:fillRect/>
          </a:stretch>
        </p:blipFill>
        <p:spPr>
          <a:xfrm>
            <a:off x="0" y="0"/>
            <a:ext cx="4572000" cy="5876818"/>
          </a:xfrm>
          <a:prstGeom prst="rect">
            <a:avLst/>
          </a:prstGeom>
        </p:spPr>
      </p:pic>
      <p:pic>
        <p:nvPicPr>
          <p:cNvPr id="3" name="Obraz 2" descr="Shell_DragDrop.png"/>
          <p:cNvPicPr>
            <a:picLocks noChangeAspect="1"/>
          </p:cNvPicPr>
          <p:nvPr/>
        </p:nvPicPr>
        <p:blipFill>
          <a:blip r:embed="rId4" cstate="print"/>
          <a:srcRect l="50000"/>
          <a:stretch>
            <a:fillRect/>
          </a:stretch>
        </p:blipFill>
        <p:spPr>
          <a:xfrm>
            <a:off x="4572000" y="0"/>
            <a:ext cx="4572000" cy="5876818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Ho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Home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ar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arts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Lik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19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smtClean="0"/>
              <a:t>Cel pracy.</a:t>
            </a:r>
          </a:p>
          <a:p>
            <a:pPr marL="514350" indent="-514350">
              <a:buFont typeface="+mj-lt"/>
              <a:buAutoNum type="arabicPeriod"/>
            </a:pPr>
            <a:r>
              <a:rPr lang="pl-PL" smtClean="0"/>
              <a:t>Wprowadzenie do dziedziny.</a:t>
            </a:r>
          </a:p>
          <a:p>
            <a:pPr marL="514350" indent="-514350">
              <a:buFont typeface="+mj-lt"/>
              <a:buAutoNum type="arabicPeriod"/>
            </a:pPr>
            <a:r>
              <a:rPr lang="pl-PL" smtClean="0"/>
              <a:t>Wybór technologii tworzenia aplikacji.</a:t>
            </a:r>
            <a:endParaRPr lang="pl-PL" smtClean="0"/>
          </a:p>
          <a:p>
            <a:pPr marL="514350" indent="-514350">
              <a:buFont typeface="+mj-lt"/>
              <a:buAutoNum type="arabicPeriod"/>
            </a:pPr>
            <a:r>
              <a:rPr lang="pl-PL" smtClean="0"/>
              <a:t>Wykorzystane narzędzia i techniki programistyczne.</a:t>
            </a:r>
          </a:p>
          <a:p>
            <a:pPr marL="514350" indent="-514350">
              <a:buFont typeface="+mj-lt"/>
              <a:buAutoNum type="arabicPeriod"/>
            </a:pPr>
            <a:r>
              <a:rPr lang="pl-PL" smtClean="0"/>
              <a:t>Prezentacja programu.</a:t>
            </a:r>
          </a:p>
          <a:p>
            <a:pPr marL="514350" indent="-514350">
              <a:buFont typeface="+mj-lt"/>
              <a:buAutoNum type="arabicPeriod"/>
            </a:pPr>
            <a:r>
              <a:rPr lang="pl-PL" smtClean="0"/>
              <a:t>Wnioski.</a:t>
            </a:r>
            <a:endParaRPr lang="pl-PL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20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e_MoreOp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21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_MouseOverPlayli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_MoreOp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_AddPlaylistDia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earch_Typ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ear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earch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bout_Vers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29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pracy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pl-PL" dirty="0" smtClean="0"/>
              <a:t>Stworzenie odtwarzacza muzycznego wykorzystującego interfejs programistyczny (API) </a:t>
            </a:r>
            <a:r>
              <a:rPr lang="pl-PL" dirty="0" err="1" smtClean="0"/>
              <a:t>SoundCloud</a:t>
            </a:r>
            <a:r>
              <a:rPr lang="pl-PL" dirty="0" smtClean="0"/>
              <a:t>.</a:t>
            </a:r>
          </a:p>
          <a:p>
            <a:pPr marL="0" lvl="0" indent="0">
              <a:buNone/>
            </a:pPr>
            <a:endParaRPr lang="pl-PL" dirty="0" smtClean="0"/>
          </a:p>
          <a:p>
            <a:pPr lvl="0">
              <a:buNone/>
            </a:pPr>
            <a:r>
              <a:rPr lang="pl-PL" dirty="0" smtClean="0"/>
              <a:t>Funkcjonalności odtwarzacza:</a:t>
            </a:r>
          </a:p>
          <a:p>
            <a:pPr lvl="0"/>
            <a:r>
              <a:rPr lang="pl-PL" dirty="0" smtClean="0"/>
              <a:t>odtwarzanie muzyki pochodzącej z serwisu </a:t>
            </a:r>
            <a:r>
              <a:rPr lang="pl-PL" dirty="0" err="1" smtClean="0"/>
              <a:t>SoundCloud</a:t>
            </a:r>
            <a:r>
              <a:rPr lang="pl-PL" dirty="0" smtClean="0"/>
              <a:t>,</a:t>
            </a:r>
          </a:p>
          <a:p>
            <a:pPr lvl="0"/>
            <a:r>
              <a:rPr lang="pl-PL" dirty="0" smtClean="0"/>
              <a:t>dodawanie utworów do listy ulubionych,</a:t>
            </a:r>
          </a:p>
          <a:p>
            <a:pPr lvl="0"/>
            <a:r>
              <a:rPr lang="pl-PL" dirty="0" smtClean="0"/>
              <a:t>dodawanie utworów do list </a:t>
            </a:r>
            <a:r>
              <a:rPr lang="pl-PL" dirty="0" smtClean="0"/>
              <a:t>odtwarzania,</a:t>
            </a:r>
            <a:endParaRPr lang="pl-PL" dirty="0" smtClean="0"/>
          </a:p>
          <a:p>
            <a:pPr lvl="0"/>
            <a:r>
              <a:rPr lang="pl-PL" dirty="0" smtClean="0"/>
              <a:t>wyszukiwanie </a:t>
            </a:r>
            <a:r>
              <a:rPr lang="pl-PL" dirty="0" smtClean="0"/>
              <a:t>muzyki,</a:t>
            </a:r>
            <a:endParaRPr lang="pl-PL" dirty="0" smtClean="0"/>
          </a:p>
          <a:p>
            <a:pPr lvl="0"/>
            <a:r>
              <a:rPr lang="pl-PL" dirty="0" smtClean="0"/>
              <a:t>tworzenie lokalnych kont </a:t>
            </a:r>
            <a:r>
              <a:rPr lang="pl-PL" dirty="0" smtClean="0"/>
              <a:t>użytkownika,</a:t>
            </a:r>
            <a:endParaRPr lang="pl-PL" dirty="0" smtClean="0"/>
          </a:p>
          <a:p>
            <a:pPr lvl="0"/>
            <a:r>
              <a:rPr lang="pl-PL" dirty="0" smtClean="0"/>
              <a:t>przeglądanie popularnych utworów użytkownika.</a:t>
            </a:r>
          </a:p>
          <a:p>
            <a:pPr marL="0" lvl="0" indent="0">
              <a:buNone/>
            </a:pPr>
            <a:endParaRPr lang="pl-PL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bout_PrivacyStatem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6818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30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305800" cy="1143000"/>
          </a:xfrm>
        </p:spPr>
        <p:txBody>
          <a:bodyPr/>
          <a:lstStyle/>
          <a:p>
            <a:pPr algn="ctr"/>
            <a:r>
              <a:rPr lang="pl-PL" dirty="0" smtClean="0"/>
              <a:t>Testy</a:t>
            </a:r>
            <a:endParaRPr lang="pl-PL" dirty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31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NowPlaying_Wi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aspberry_NowPlaying_Norm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aspberry_Pau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aspberry_Pl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hone_NowPlay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0476" y="0"/>
            <a:ext cx="3543047" cy="68580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Wnioski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i</a:t>
            </a:r>
            <a:r>
              <a:rPr lang="pl-PL" dirty="0" smtClean="0"/>
              <a:t>mplementacja wszystkich założonych funkcjonalności,</a:t>
            </a:r>
            <a:endParaRPr lang="pl-PL" dirty="0" smtClean="0"/>
          </a:p>
          <a:p>
            <a:r>
              <a:rPr lang="pl-PL" dirty="0" smtClean="0"/>
              <a:t>wieloplatformowość dzięki Universal Windows Platform oraz </a:t>
            </a:r>
            <a:r>
              <a:rPr lang="pl-PL" dirty="0" err="1" smtClean="0"/>
              <a:t>SQLite</a:t>
            </a:r>
            <a:r>
              <a:rPr lang="pl-PL" dirty="0" smtClean="0"/>
              <a:t>,</a:t>
            </a:r>
          </a:p>
          <a:p>
            <a:r>
              <a:rPr lang="pl-PL" dirty="0" smtClean="0"/>
              <a:t>dynamiczny interfejs użytkownika,</a:t>
            </a:r>
          </a:p>
          <a:p>
            <a:r>
              <a:rPr lang="pl-PL" dirty="0" smtClean="0"/>
              <a:t>łatwość w utrzymaniu i testowaniu dzięki wzorcowi programistycznemu Model </a:t>
            </a:r>
            <a:r>
              <a:rPr lang="pl-PL" dirty="0" err="1" smtClean="0"/>
              <a:t>View</a:t>
            </a:r>
            <a:r>
              <a:rPr lang="pl-PL" dirty="0" smtClean="0"/>
              <a:t> </a:t>
            </a:r>
            <a:r>
              <a:rPr lang="pl-PL" dirty="0" err="1" smtClean="0"/>
              <a:t>ViewModel</a:t>
            </a:r>
            <a:r>
              <a:rPr lang="pl-PL" dirty="0" smtClean="0"/>
              <a:t>,</a:t>
            </a:r>
          </a:p>
          <a:p>
            <a:r>
              <a:rPr lang="pl-PL" dirty="0" smtClean="0"/>
              <a:t>niekompatybilność </a:t>
            </a:r>
            <a:r>
              <a:rPr lang="pl-PL" dirty="0" smtClean="0"/>
              <a:t>biblioteki LINQ dla emulatora telefonu oraz </a:t>
            </a:r>
            <a:r>
              <a:rPr lang="pl-PL" dirty="0" err="1" smtClean="0"/>
              <a:t>Raspberry</a:t>
            </a:r>
            <a:r>
              <a:rPr lang="pl-PL" dirty="0" smtClean="0"/>
              <a:t> PI 2,</a:t>
            </a:r>
          </a:p>
          <a:p>
            <a:r>
              <a:rPr lang="pl-PL" dirty="0" smtClean="0"/>
              <a:t>trudność w uzyskaniu asynchronicznego kodu (nieblokującego interfejsu użytkownika) przy zachowaniu wzorca Model </a:t>
            </a:r>
            <a:r>
              <a:rPr lang="pl-PL" dirty="0" err="1" smtClean="0"/>
              <a:t>View</a:t>
            </a:r>
            <a:r>
              <a:rPr lang="pl-PL" dirty="0" smtClean="0"/>
              <a:t> </a:t>
            </a:r>
            <a:r>
              <a:rPr lang="pl-PL" dirty="0" err="1" smtClean="0"/>
              <a:t>ViewModel</a:t>
            </a:r>
            <a:r>
              <a:rPr lang="pl-PL" dirty="0" smtClean="0"/>
              <a:t>.</a:t>
            </a:r>
            <a:endParaRPr lang="pl-PL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 do dziedziny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pl-PL" dirty="0" smtClean="0"/>
              <a:t>Media strumieniowe – przeglądanie treści multimedialnych na życzenie, np.:</a:t>
            </a:r>
          </a:p>
          <a:p>
            <a:r>
              <a:rPr lang="pl-PL" dirty="0" err="1" smtClean="0"/>
              <a:t>YouTube</a:t>
            </a:r>
            <a:r>
              <a:rPr lang="pl-PL" dirty="0" smtClean="0"/>
              <a:t>,</a:t>
            </a:r>
          </a:p>
          <a:p>
            <a:r>
              <a:rPr lang="pl-PL" dirty="0" err="1" smtClean="0"/>
              <a:t>SoundCloud</a:t>
            </a:r>
            <a:r>
              <a:rPr lang="pl-PL" dirty="0" smtClean="0"/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StatCounter-os-ww-monthly-201212-201612.png"/>
          <p:cNvPicPr>
            <a:picLocks noChangeAspect="1"/>
          </p:cNvPicPr>
          <p:nvPr/>
        </p:nvPicPr>
        <p:blipFill>
          <a:blip r:embed="rId3" cstate="print"/>
          <a:srcRect r="1884"/>
          <a:stretch>
            <a:fillRect/>
          </a:stretch>
        </p:blipFill>
        <p:spPr>
          <a:xfrm>
            <a:off x="3275856" y="2636912"/>
            <a:ext cx="5868144" cy="350165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4500" dirty="0" smtClean="0"/>
              <a:t>Wybór technologii </a:t>
            </a:r>
            <a:r>
              <a:rPr lang="pl-PL" sz="4500" dirty="0" smtClean="0"/>
              <a:t>tworzenia aplikacji</a:t>
            </a:r>
            <a:endParaRPr lang="pl-PL" sz="45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205488"/>
          </a:xfrm>
        </p:spPr>
        <p:txBody>
          <a:bodyPr>
            <a:normAutofit fontScale="25000" lnSpcReduction="20000"/>
          </a:bodyPr>
          <a:lstStyle/>
          <a:p>
            <a:r>
              <a:rPr lang="pl-PL" sz="6000" dirty="0" smtClean="0"/>
              <a:t>Windows </a:t>
            </a:r>
            <a:r>
              <a:rPr lang="pl-PL" sz="6000" dirty="0" err="1" smtClean="0"/>
              <a:t>Forms</a:t>
            </a:r>
            <a:r>
              <a:rPr lang="pl-PL" sz="6000" dirty="0" smtClean="0"/>
              <a:t>,</a:t>
            </a:r>
          </a:p>
          <a:p>
            <a:r>
              <a:rPr lang="pl-PL" sz="6000" dirty="0" smtClean="0"/>
              <a:t>Windows </a:t>
            </a:r>
            <a:r>
              <a:rPr lang="pl-PL" sz="6000" dirty="0" err="1" smtClean="0"/>
              <a:t>Presentation</a:t>
            </a:r>
            <a:r>
              <a:rPr lang="pl-PL" sz="6000" dirty="0" smtClean="0"/>
              <a:t> </a:t>
            </a:r>
            <a:r>
              <a:rPr lang="pl-PL" sz="6000" dirty="0" err="1" smtClean="0"/>
              <a:t>Foundation</a:t>
            </a:r>
            <a:r>
              <a:rPr lang="pl-PL" sz="6000" dirty="0" smtClean="0"/>
              <a:t>,</a:t>
            </a:r>
          </a:p>
          <a:p>
            <a:r>
              <a:rPr lang="pl-PL" sz="6000" dirty="0" err="1" smtClean="0"/>
              <a:t>Silverlight</a:t>
            </a:r>
            <a:r>
              <a:rPr lang="pl-PL" sz="6000" dirty="0" smtClean="0"/>
              <a:t>,</a:t>
            </a:r>
          </a:p>
          <a:p>
            <a:r>
              <a:rPr lang="pl-PL" sz="6000" dirty="0" smtClean="0"/>
              <a:t>Windows </a:t>
            </a:r>
            <a:r>
              <a:rPr lang="pl-PL" sz="6000" dirty="0" err="1" smtClean="0"/>
              <a:t>Runtime</a:t>
            </a:r>
            <a:r>
              <a:rPr lang="pl-PL" sz="6000" dirty="0" smtClean="0"/>
              <a:t>,</a:t>
            </a:r>
          </a:p>
          <a:p>
            <a:r>
              <a:rPr lang="pl-PL" sz="6000" dirty="0" smtClean="0"/>
              <a:t>Universal Windows Platform</a:t>
            </a:r>
            <a:r>
              <a:rPr lang="pl-PL" sz="6000" dirty="0" smtClean="0"/>
              <a:t>.</a:t>
            </a:r>
          </a:p>
          <a:p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418856" y="6165304"/>
            <a:ext cx="5725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1 - procentowy udział desktopowych systemów operacyjnych w okresie od 12.2012 do 12.2016. Dane zebrane na podstawie odwiedzin stron w sieci </a:t>
            </a:r>
            <a:r>
              <a:rPr lang="pl-PL" sz="1100" dirty="0" err="1" smtClean="0"/>
              <a:t>StatCounter</a:t>
            </a:r>
            <a:r>
              <a:rPr lang="pl-PL" sz="1100" dirty="0" smtClean="0"/>
              <a:t>.</a:t>
            </a:r>
            <a:endParaRPr lang="pl-PL" sz="11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611560" y="3087608"/>
            <a:ext cx="2738264" cy="1205488"/>
          </a:xfrm>
          <a:prstGeom prst="rect">
            <a:avLst/>
          </a:prstGeom>
        </p:spPr>
        <p:txBody>
          <a:bodyPr vert="horz">
            <a:normAutofit fontScale="47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Courier New" pitchFamily="49" charset="0"/>
              <a:buChar char="o"/>
              <a:tabLst/>
              <a:defRPr/>
            </a:pPr>
            <a:r>
              <a:rPr lang="pl-PL" sz="2900" dirty="0" smtClean="0"/>
              <a:t>wieloplatformowość</a:t>
            </a:r>
            <a:r>
              <a:rPr lang="pl-PL" sz="2900" dirty="0" smtClean="0"/>
              <a:t>,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Courier New" pitchFamily="49" charset="0"/>
              <a:buChar char="o"/>
            </a:pPr>
            <a:r>
              <a:rPr lang="pl-PL" sz="2900" dirty="0" smtClean="0"/>
              <a:t>adaptacyjny interfejs użytkownika,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Courier New" pitchFamily="49" charset="0"/>
              <a:buChar char="o"/>
            </a:pPr>
            <a:r>
              <a:rPr lang="pl-PL" sz="2900" dirty="0" smtClean="0"/>
              <a:t>rosnąca popularność na rynku systemu Windows 10.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endParaRPr lang="pl-PL" sz="28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pl-PL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pl-PL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MVV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8600" y="620688"/>
            <a:ext cx="9144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Wykorzystane narzędzia i techniki programistyczne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607568"/>
          </a:xfrm>
        </p:spPr>
        <p:txBody>
          <a:bodyPr/>
          <a:lstStyle/>
          <a:p>
            <a:pPr>
              <a:buNone/>
            </a:pPr>
            <a:endParaRPr lang="pl-PL" dirty="0" smtClean="0"/>
          </a:p>
          <a:p>
            <a:pPr>
              <a:buNone/>
            </a:pPr>
            <a:r>
              <a:rPr lang="pl-PL" dirty="0" smtClean="0"/>
              <a:t>Model </a:t>
            </a:r>
            <a:r>
              <a:rPr lang="pl-PL" dirty="0" err="1" smtClean="0"/>
              <a:t>View</a:t>
            </a:r>
            <a:r>
              <a:rPr lang="pl-PL" dirty="0" smtClean="0"/>
              <a:t> </a:t>
            </a:r>
            <a:r>
              <a:rPr lang="pl-PL" dirty="0" err="1" smtClean="0"/>
              <a:t>ViewModel</a:t>
            </a:r>
            <a:r>
              <a:rPr lang="pl-PL" dirty="0" smtClean="0"/>
              <a:t>:</a:t>
            </a:r>
          </a:p>
          <a:p>
            <a:r>
              <a:rPr lang="pl-PL" dirty="0" smtClean="0"/>
              <a:t>oddzielenie logiki programu od jej reprezentacji graficznej,</a:t>
            </a:r>
          </a:p>
          <a:p>
            <a:r>
              <a:rPr lang="pl-PL" dirty="0" smtClean="0"/>
              <a:t>łatwe utrzymanie i testowanie aplikacji.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539552" y="3429000"/>
            <a:ext cx="813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2 – Schemat wzorca Model </a:t>
            </a:r>
            <a:r>
              <a:rPr lang="pl-PL" sz="1100" dirty="0" err="1" smtClean="0"/>
              <a:t>View</a:t>
            </a:r>
            <a:r>
              <a:rPr lang="pl-PL" sz="1100" dirty="0" smtClean="0"/>
              <a:t> </a:t>
            </a:r>
            <a:r>
              <a:rPr lang="pl-PL" sz="1100" dirty="0" err="1" smtClean="0"/>
              <a:t>ViewModel</a:t>
            </a:r>
            <a:r>
              <a:rPr lang="pl-PL" sz="1100" dirty="0" smtClean="0"/>
              <a:t>.</a:t>
            </a:r>
            <a:endParaRPr lang="pl-PL" sz="1100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Wykorzystane narzędzia i techniki programistyczne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 err="1" smtClean="0"/>
              <a:t>SQLite</a:t>
            </a:r>
            <a:r>
              <a:rPr lang="pl-PL" dirty="0" smtClean="0"/>
              <a:t> – system do zarządzania bazą danych. Cechy:</a:t>
            </a:r>
          </a:p>
          <a:p>
            <a:r>
              <a:rPr lang="pl-PL" dirty="0" smtClean="0"/>
              <a:t>licencja </a:t>
            </a:r>
            <a:r>
              <a:rPr lang="pl-PL" dirty="0" err="1" smtClean="0"/>
              <a:t>Open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r>
              <a:rPr lang="pl-PL" dirty="0" smtClean="0"/>
              <a:t>,</a:t>
            </a:r>
          </a:p>
          <a:p>
            <a:r>
              <a:rPr lang="pl-PL" dirty="0" smtClean="0"/>
              <a:t>wieloplatformowość,</a:t>
            </a:r>
          </a:p>
          <a:p>
            <a:r>
              <a:rPr lang="pl-PL" dirty="0" smtClean="0"/>
              <a:t>brak potrzeby konfiguracji,</a:t>
            </a:r>
          </a:p>
          <a:p>
            <a:r>
              <a:rPr lang="pl-PL" dirty="0" smtClean="0"/>
              <a:t>wydajność.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Wykorzystane narzędzia i techniki programistyczne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buNone/>
            </a:pPr>
            <a:r>
              <a:rPr lang="pl-PL" dirty="0" err="1" smtClean="0"/>
              <a:t>Entity</a:t>
            </a:r>
            <a:r>
              <a:rPr lang="pl-PL" dirty="0" smtClean="0"/>
              <a:t> Framework </a:t>
            </a:r>
            <a:r>
              <a:rPr lang="pl-PL" dirty="0" err="1" smtClean="0"/>
              <a:t>Core</a:t>
            </a:r>
            <a:r>
              <a:rPr lang="pl-PL" dirty="0" smtClean="0"/>
              <a:t> – narzędzie do tworzenia bazy danych na podstawie klas modelu.</a:t>
            </a:r>
          </a:p>
          <a:p>
            <a:pPr>
              <a:buNone/>
            </a:pPr>
            <a:endParaRPr lang="pl-PL" dirty="0" smtClean="0"/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public </a:t>
            </a:r>
            <a:r>
              <a:rPr lang="pl-PL" sz="1300" dirty="0" err="1" smtClean="0">
                <a:latin typeface="Lucida Console" pitchFamily="49" charset="0"/>
              </a:rPr>
              <a:t>class</a:t>
            </a:r>
            <a:r>
              <a:rPr lang="pl-PL" sz="1300" dirty="0" smtClean="0">
                <a:latin typeface="Lucida Console" pitchFamily="49" charset="0"/>
              </a:rPr>
              <a:t> </a:t>
            </a:r>
            <a:r>
              <a:rPr lang="pl-PL" sz="1300" dirty="0" err="1" smtClean="0">
                <a:latin typeface="Lucida Console" pitchFamily="49" charset="0"/>
              </a:rPr>
              <a:t>TrackHistory</a:t>
            </a:r>
            <a:endParaRPr lang="pl-PL" sz="13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{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int</a:t>
            </a:r>
            <a:r>
              <a:rPr lang="en-US" sz="1300" dirty="0" smtClean="0">
                <a:latin typeface="Lucida Console" pitchFamily="49" charset="0"/>
              </a:rPr>
              <a:t> id { get; set; }</a:t>
            </a:r>
          </a:p>
          <a:p>
            <a:pPr>
              <a:buNone/>
            </a:pPr>
            <a:endParaRPr lang="pl-PL" sz="13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   [</a:t>
            </a:r>
            <a:r>
              <a:rPr lang="pl-PL" sz="1300" dirty="0" err="1" smtClean="0">
                <a:latin typeface="Lucida Console" pitchFamily="49" charset="0"/>
              </a:rPr>
              <a:t>ForeignKey</a:t>
            </a:r>
            <a:r>
              <a:rPr lang="pl-PL" sz="1300" dirty="0" smtClean="0">
                <a:latin typeface="Lucida Console" pitchFamily="49" charset="0"/>
              </a:rPr>
              <a:t>("</a:t>
            </a:r>
            <a:r>
              <a:rPr lang="pl-PL" sz="1300" dirty="0" err="1" smtClean="0">
                <a:latin typeface="Lucida Console" pitchFamily="49" charset="0"/>
              </a:rPr>
              <a:t>User</a:t>
            </a:r>
            <a:r>
              <a:rPr lang="pl-PL" sz="1300" dirty="0" smtClean="0">
                <a:latin typeface="Lucida Console" pitchFamily="49" charset="0"/>
              </a:rPr>
              <a:t>")]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int</a:t>
            </a:r>
            <a:r>
              <a:rPr lang="en-US" sz="1300" dirty="0" smtClean="0">
                <a:latin typeface="Lucida Console" pitchFamily="49" charset="0"/>
              </a:rPr>
              <a:t> </a:t>
            </a:r>
            <a:r>
              <a:rPr lang="en-US" sz="1300" dirty="0" err="1" smtClean="0">
                <a:latin typeface="Lucida Console" pitchFamily="49" charset="0"/>
              </a:rPr>
              <a:t>UserID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int</a:t>
            </a:r>
            <a:r>
              <a:rPr lang="en-US" sz="1300" dirty="0" smtClean="0">
                <a:latin typeface="Lucida Console" pitchFamily="49" charset="0"/>
              </a:rPr>
              <a:t> </a:t>
            </a:r>
            <a:r>
              <a:rPr lang="en-US" sz="1300" dirty="0" err="1" smtClean="0">
                <a:latin typeface="Lucida Console" pitchFamily="49" charset="0"/>
              </a:rPr>
              <a:t>TrackID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DateTime</a:t>
            </a:r>
            <a:r>
              <a:rPr lang="en-US" sz="1300" dirty="0" smtClean="0">
                <a:latin typeface="Lucida Console" pitchFamily="49" charset="0"/>
              </a:rPr>
              <a:t> </a:t>
            </a:r>
            <a:r>
              <a:rPr lang="en-US" sz="1300" dirty="0" err="1" smtClean="0">
                <a:latin typeface="Lucida Console" pitchFamily="49" charset="0"/>
              </a:rPr>
              <a:t>CreationDate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User </a:t>
            </a:r>
            <a:r>
              <a:rPr lang="en-US" sz="1300" dirty="0" err="1" smtClean="0">
                <a:latin typeface="Lucida Console" pitchFamily="49" charset="0"/>
              </a:rPr>
              <a:t>User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  <a:endParaRPr lang="pl-PL" sz="13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}</a:t>
            </a:r>
          </a:p>
        </p:txBody>
      </p:sp>
      <p:sp>
        <p:nvSpPr>
          <p:cNvPr id="4" name="Strzałka w prawo 3"/>
          <p:cNvSpPr/>
          <p:nvPr/>
        </p:nvSpPr>
        <p:spPr>
          <a:xfrm>
            <a:off x="4427984" y="4077072"/>
            <a:ext cx="86409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 descr="TrackHistory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3789040"/>
            <a:ext cx="3191321" cy="1066949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67544" y="5805264"/>
            <a:ext cx="8064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3 – Odwzorowanie klasy </a:t>
            </a:r>
            <a:r>
              <a:rPr lang="pl-PL" sz="1100" dirty="0" err="1" smtClean="0"/>
              <a:t>TrackHistory</a:t>
            </a:r>
            <a:r>
              <a:rPr lang="pl-PL" sz="1100" dirty="0" smtClean="0"/>
              <a:t> na tabelę w bazie danych.</a:t>
            </a:r>
            <a:endParaRPr lang="pl-PL" sz="1100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 descr="SchematBD_Transparen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52020" y="334703"/>
            <a:ext cx="4239960" cy="6188595"/>
          </a:xfrm>
        </p:spPr>
      </p:pic>
      <p:sp>
        <p:nvSpPr>
          <p:cNvPr id="5" name="pole tekstowe 4"/>
          <p:cNvSpPr txBox="1"/>
          <p:nvPr/>
        </p:nvSpPr>
        <p:spPr>
          <a:xfrm>
            <a:off x="539552" y="6453336"/>
            <a:ext cx="8208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4 – Schemat bazy danych.</a:t>
            </a:r>
            <a:endParaRPr lang="pl-PL" sz="1100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9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epływ">
  <a:themeElements>
    <a:clrScheme name="Przepły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rzepły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rzepły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337</TotalTime>
  <Words>512</Words>
  <Application>Microsoft Office PowerPoint</Application>
  <PresentationFormat>Pokaz na ekranie (4:3)</PresentationFormat>
  <Paragraphs>124</Paragraphs>
  <Slides>37</Slides>
  <Notes>9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38" baseType="lpstr">
      <vt:lpstr>Przepływ</vt:lpstr>
      <vt:lpstr>Slajd 1</vt:lpstr>
      <vt:lpstr>Plan prezentacji</vt:lpstr>
      <vt:lpstr>Cel pracy</vt:lpstr>
      <vt:lpstr>Wprowadzenie do dziedziny</vt:lpstr>
      <vt:lpstr>Wybór technologii tworzenia aplikacji</vt:lpstr>
      <vt:lpstr>Wykorzystane narzędzia i techniki programistyczne</vt:lpstr>
      <vt:lpstr>Wykorzystane narzędzia i techniki programistyczne</vt:lpstr>
      <vt:lpstr>Wykorzystane narzędzia i techniki programistyczne</vt:lpstr>
      <vt:lpstr>Slajd 9</vt:lpstr>
      <vt:lpstr>Prezentacja programu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Testy</vt:lpstr>
      <vt:lpstr>Slajd 32</vt:lpstr>
      <vt:lpstr>Slajd 33</vt:lpstr>
      <vt:lpstr>Slajd 34</vt:lpstr>
      <vt:lpstr>Slajd 35</vt:lpstr>
      <vt:lpstr>Slajd 36</vt:lpstr>
      <vt:lpstr>Wnioski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politechnika śląska wydział automatyki, elektroniki i informatyki kierunek teleinformatyka  Projekt inżynierski  Odtwarzacz muzyczny wykorzystujący API SoundCloud  </dc:title>
  <cp:lastModifiedBy>Traxx</cp:lastModifiedBy>
  <cp:revision>8</cp:revision>
  <dcterms:modified xsi:type="dcterms:W3CDTF">2017-01-08T16:17:13Z</dcterms:modified>
</cp:coreProperties>
</file>